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rack" charset="1" panose="02000000000000000000"/>
      <p:regular r:id="rId27"/>
    </p:embeddedFont>
    <p:embeddedFont>
      <p:font typeface="Poppins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2713" y="1708547"/>
            <a:ext cx="13956489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Pizza sales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77780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44" y="233656"/>
            <a:ext cx="3838710" cy="3838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698224" y="1866389"/>
            <a:ext cx="8764280" cy="4602032"/>
          </a:xfrm>
          <a:custGeom>
            <a:avLst/>
            <a:gdLst/>
            <a:ahLst/>
            <a:cxnLst/>
            <a:rect r="r" b="b" t="t" l="l"/>
            <a:pathLst>
              <a:path h="4602032" w="8764280">
                <a:moveTo>
                  <a:pt x="0" y="0"/>
                </a:moveTo>
                <a:lnTo>
                  <a:pt x="8764280" y="0"/>
                </a:lnTo>
                <a:lnTo>
                  <a:pt x="8764280" y="4602032"/>
                </a:lnTo>
                <a:lnTo>
                  <a:pt x="0" y="4602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2127" y="6894460"/>
            <a:ext cx="6052478" cy="3010142"/>
          </a:xfrm>
          <a:custGeom>
            <a:avLst/>
            <a:gdLst/>
            <a:ahLst/>
            <a:cxnLst/>
            <a:rect r="r" b="b" t="t" l="l"/>
            <a:pathLst>
              <a:path h="3010142" w="6052478">
                <a:moveTo>
                  <a:pt x="0" y="0"/>
                </a:moveTo>
                <a:lnTo>
                  <a:pt x="6052478" y="0"/>
                </a:lnTo>
                <a:lnTo>
                  <a:pt x="6052478" y="3010142"/>
                </a:lnTo>
                <a:lnTo>
                  <a:pt x="0" y="3010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72127" y="520374"/>
            <a:ext cx="13915873" cy="134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5155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5. LIST THE TOP 5 MOST ORDERED PIZZA TYPES ALONG WITH THEIR QUANTITIES.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244" y="6980185"/>
            <a:ext cx="13915873" cy="69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5155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RESULTS 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816821" y="365070"/>
            <a:ext cx="3275303" cy="32753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77" r="0" b="-37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4153" y="3758646"/>
            <a:ext cx="11328526" cy="5141730"/>
          </a:xfrm>
          <a:custGeom>
            <a:avLst/>
            <a:gdLst/>
            <a:ahLst/>
            <a:cxnLst/>
            <a:rect r="r" b="b" t="t" l="l"/>
            <a:pathLst>
              <a:path h="5141730" w="11328526">
                <a:moveTo>
                  <a:pt x="0" y="0"/>
                </a:moveTo>
                <a:lnTo>
                  <a:pt x="11328526" y="0"/>
                </a:lnTo>
                <a:lnTo>
                  <a:pt x="11328526" y="5141729"/>
                </a:lnTo>
                <a:lnTo>
                  <a:pt x="0" y="514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29418" y="6311726"/>
            <a:ext cx="4803700" cy="3706965"/>
          </a:xfrm>
          <a:custGeom>
            <a:avLst/>
            <a:gdLst/>
            <a:ahLst/>
            <a:cxnLst/>
            <a:rect r="r" b="b" t="t" l="l"/>
            <a:pathLst>
              <a:path h="3706965" w="4803700">
                <a:moveTo>
                  <a:pt x="0" y="0"/>
                </a:moveTo>
                <a:lnTo>
                  <a:pt x="4803700" y="0"/>
                </a:lnTo>
                <a:lnTo>
                  <a:pt x="4803700" y="3706965"/>
                </a:lnTo>
                <a:lnTo>
                  <a:pt x="0" y="3706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4153" y="498420"/>
            <a:ext cx="14218940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3. intermediate queries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3536" y="1803789"/>
            <a:ext cx="13731628" cy="166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19010" indent="-509505" lvl="1">
              <a:lnSpc>
                <a:spcPts val="6607"/>
              </a:lnSpc>
              <a:buAutoNum type="arabicPeriod" startAt="1"/>
            </a:pPr>
            <a:r>
              <a:rPr lang="en-US" sz="4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Join the necessary tables to find the total quantity of each pizza category ordered.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51568" y="5000625"/>
            <a:ext cx="13077352" cy="84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07"/>
              </a:lnSpc>
            </a:pPr>
            <a:r>
              <a:rPr lang="en-US" sz="4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  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44" y="233656"/>
            <a:ext cx="3838710" cy="3838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761388" y="2153011"/>
            <a:ext cx="13137352" cy="1420706"/>
          </a:xfrm>
          <a:custGeom>
            <a:avLst/>
            <a:gdLst/>
            <a:ahLst/>
            <a:cxnLst/>
            <a:rect r="r" b="b" t="t" l="l"/>
            <a:pathLst>
              <a:path h="1420706" w="13137352">
                <a:moveTo>
                  <a:pt x="0" y="0"/>
                </a:moveTo>
                <a:lnTo>
                  <a:pt x="13137352" y="0"/>
                </a:lnTo>
                <a:lnTo>
                  <a:pt x="13137352" y="1420706"/>
                </a:lnTo>
                <a:lnTo>
                  <a:pt x="0" y="142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6515" y="4350775"/>
            <a:ext cx="3002226" cy="5430498"/>
          </a:xfrm>
          <a:custGeom>
            <a:avLst/>
            <a:gdLst/>
            <a:ahLst/>
            <a:cxnLst/>
            <a:rect r="r" b="b" t="t" l="l"/>
            <a:pathLst>
              <a:path h="5430498" w="3002226">
                <a:moveTo>
                  <a:pt x="0" y="0"/>
                </a:moveTo>
                <a:lnTo>
                  <a:pt x="3002226" y="0"/>
                </a:lnTo>
                <a:lnTo>
                  <a:pt x="3002226" y="5430498"/>
                </a:lnTo>
                <a:lnTo>
                  <a:pt x="0" y="5430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72127" y="520374"/>
            <a:ext cx="13915873" cy="134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5155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2.  DETERMINE THE DISTRIBUTION OF ORDERS BY HOUR OF THE DAY.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0430" y="4447884"/>
            <a:ext cx="13915873" cy="69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5155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RESULTS 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11913806" y="2840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46587" y="6455762"/>
            <a:ext cx="3838710" cy="38387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2951" y="8652551"/>
            <a:ext cx="1211497" cy="12114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29867" y="5453080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76696" y="422951"/>
            <a:ext cx="1211497" cy="12114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22951" y="639194"/>
            <a:ext cx="13042943" cy="186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48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3. JOIN RELEVANT TABLES TO FIND THE CATEGORY-WISE DISTRIBUTION OF PIZZAS.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2063558">
            <a:off x="16458191" y="289513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75187" y="3449635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4885531">
            <a:off x="15244373" y="70624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479584" y="5526434"/>
            <a:ext cx="5151869" cy="3571416"/>
          </a:xfrm>
          <a:custGeom>
            <a:avLst/>
            <a:gdLst/>
            <a:ahLst/>
            <a:cxnLst/>
            <a:rect r="r" b="b" t="t" l="l"/>
            <a:pathLst>
              <a:path h="3571416" w="5151869">
                <a:moveTo>
                  <a:pt x="0" y="0"/>
                </a:moveTo>
                <a:lnTo>
                  <a:pt x="5151869" y="0"/>
                </a:lnTo>
                <a:lnTo>
                  <a:pt x="5151869" y="3571415"/>
                </a:lnTo>
                <a:lnTo>
                  <a:pt x="0" y="3571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38194" y="2916495"/>
            <a:ext cx="13416166" cy="1326635"/>
          </a:xfrm>
          <a:custGeom>
            <a:avLst/>
            <a:gdLst/>
            <a:ahLst/>
            <a:cxnLst/>
            <a:rect r="r" b="b" t="t" l="l"/>
            <a:pathLst>
              <a:path h="1326635" w="13416166">
                <a:moveTo>
                  <a:pt x="0" y="0"/>
                </a:moveTo>
                <a:lnTo>
                  <a:pt x="13416166" y="0"/>
                </a:lnTo>
                <a:lnTo>
                  <a:pt x="13416166" y="1326634"/>
                </a:lnTo>
                <a:lnTo>
                  <a:pt x="0" y="1326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32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03644" y="5538805"/>
            <a:ext cx="13042943" cy="64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48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RESULTS :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11913806" y="2840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95735" y="-35531"/>
            <a:ext cx="3838710" cy="38387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357837"/>
            <a:ext cx="1211497" cy="12114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2951" y="8652551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867" y="5453080"/>
            <a:ext cx="1211497" cy="12114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29867" y="8562199"/>
            <a:ext cx="1211497" cy="121149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6461" y="633892"/>
            <a:ext cx="13042943" cy="195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50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4.  GROUP THE ORDERS BY DATE AND CALCULATE THE AVERAGE NUMBER OF PIZZAS ORDERED PER DAY.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2063558">
            <a:off x="16458191" y="289513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75187" y="38031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4885531">
            <a:off x="16409041" y="6942525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904998" y="2851355"/>
            <a:ext cx="10983074" cy="2874659"/>
          </a:xfrm>
          <a:custGeom>
            <a:avLst/>
            <a:gdLst/>
            <a:ahLst/>
            <a:cxnLst/>
            <a:rect r="r" b="b" t="t" l="l"/>
            <a:pathLst>
              <a:path h="2874659" w="10983074">
                <a:moveTo>
                  <a:pt x="0" y="0"/>
                </a:moveTo>
                <a:lnTo>
                  <a:pt x="10983074" y="0"/>
                </a:lnTo>
                <a:lnTo>
                  <a:pt x="10983074" y="2874659"/>
                </a:lnTo>
                <a:lnTo>
                  <a:pt x="0" y="28746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707192" y="6851659"/>
            <a:ext cx="7042173" cy="2752399"/>
          </a:xfrm>
          <a:custGeom>
            <a:avLst/>
            <a:gdLst/>
            <a:ahLst/>
            <a:cxnLst/>
            <a:rect r="r" b="b" t="t" l="l"/>
            <a:pathLst>
              <a:path h="2752399" w="7042173">
                <a:moveTo>
                  <a:pt x="0" y="0"/>
                </a:moveTo>
                <a:lnTo>
                  <a:pt x="7042173" y="0"/>
                </a:lnTo>
                <a:lnTo>
                  <a:pt x="7042173" y="2752399"/>
                </a:lnTo>
                <a:lnTo>
                  <a:pt x="0" y="2752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11497" y="6171400"/>
            <a:ext cx="13042943" cy="68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50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RESULT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44" y="233656"/>
            <a:ext cx="3838710" cy="38387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372127" y="6894460"/>
            <a:ext cx="6052478" cy="3010142"/>
          </a:xfrm>
          <a:custGeom>
            <a:avLst/>
            <a:gdLst/>
            <a:ahLst/>
            <a:cxnLst/>
            <a:rect r="r" b="b" t="t" l="l"/>
            <a:pathLst>
              <a:path h="3010142" w="6052478">
                <a:moveTo>
                  <a:pt x="0" y="0"/>
                </a:moveTo>
                <a:lnTo>
                  <a:pt x="6052478" y="0"/>
                </a:lnTo>
                <a:lnTo>
                  <a:pt x="6052478" y="3010142"/>
                </a:lnTo>
                <a:lnTo>
                  <a:pt x="0" y="3010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40" t="0" r="-42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9222" y="2153011"/>
            <a:ext cx="8890078" cy="4624716"/>
          </a:xfrm>
          <a:custGeom>
            <a:avLst/>
            <a:gdLst/>
            <a:ahLst/>
            <a:cxnLst/>
            <a:rect r="r" b="b" t="t" l="l"/>
            <a:pathLst>
              <a:path h="4624716" w="8890078">
                <a:moveTo>
                  <a:pt x="0" y="0"/>
                </a:moveTo>
                <a:lnTo>
                  <a:pt x="8890078" y="0"/>
                </a:lnTo>
                <a:lnTo>
                  <a:pt x="8890078" y="4624715"/>
                </a:lnTo>
                <a:lnTo>
                  <a:pt x="0" y="462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72127" y="520374"/>
            <a:ext cx="13915873" cy="199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5155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5. DETERMINE THE TOP 3 MOST ORDERED PIZZA TYPES BASED ON REVENUE.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244" y="6980185"/>
            <a:ext cx="13915873" cy="69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5155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RESULTS 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105163" y="365070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77" r="0" b="-37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4153" y="3886036"/>
            <a:ext cx="12554223" cy="4581399"/>
          </a:xfrm>
          <a:custGeom>
            <a:avLst/>
            <a:gdLst/>
            <a:ahLst/>
            <a:cxnLst/>
            <a:rect r="r" b="b" t="t" l="l"/>
            <a:pathLst>
              <a:path h="4581399" w="12554223">
                <a:moveTo>
                  <a:pt x="0" y="0"/>
                </a:moveTo>
                <a:lnTo>
                  <a:pt x="12554223" y="0"/>
                </a:lnTo>
                <a:lnTo>
                  <a:pt x="12554223" y="4581399"/>
                </a:lnTo>
                <a:lnTo>
                  <a:pt x="0" y="458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07105" y="7113611"/>
            <a:ext cx="3677053" cy="2707648"/>
          </a:xfrm>
          <a:custGeom>
            <a:avLst/>
            <a:gdLst/>
            <a:ahLst/>
            <a:cxnLst/>
            <a:rect r="r" b="b" t="t" l="l"/>
            <a:pathLst>
              <a:path h="2707648" w="3677053">
                <a:moveTo>
                  <a:pt x="0" y="0"/>
                </a:moveTo>
                <a:lnTo>
                  <a:pt x="3677053" y="0"/>
                </a:lnTo>
                <a:lnTo>
                  <a:pt x="3677053" y="2707648"/>
                </a:lnTo>
                <a:lnTo>
                  <a:pt x="0" y="2707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4153" y="498420"/>
            <a:ext cx="9449892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4. hard queries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435046"/>
            <a:ext cx="13077352" cy="166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19010" indent="-509505" lvl="1">
              <a:lnSpc>
                <a:spcPts val="6607"/>
              </a:lnSpc>
              <a:buAutoNum type="arabicPeriod" startAt="1"/>
            </a:pPr>
            <a:r>
              <a:rPr lang="en-US" sz="4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 the percentage contribution of each pizza type to total revenue.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20826" y="5708588"/>
            <a:ext cx="13077352" cy="84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07"/>
              </a:lnSpc>
            </a:pPr>
            <a:r>
              <a:rPr lang="en-US" sz="4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  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11913806" y="2840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851659"/>
            <a:ext cx="3838710" cy="38387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357837"/>
            <a:ext cx="1211497" cy="12114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495031" y="422951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867" y="8562199"/>
            <a:ext cx="1211497" cy="12114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2063558">
            <a:off x="16458191" y="289513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498823">
            <a:off x="2849507" y="59012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431593" y="6180796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1497" y="2061155"/>
            <a:ext cx="11301259" cy="3319745"/>
          </a:xfrm>
          <a:custGeom>
            <a:avLst/>
            <a:gdLst/>
            <a:ahLst/>
            <a:cxnLst/>
            <a:rect r="r" b="b" t="t" l="l"/>
            <a:pathLst>
              <a:path h="3319745" w="11301259">
                <a:moveTo>
                  <a:pt x="0" y="0"/>
                </a:moveTo>
                <a:lnTo>
                  <a:pt x="11301259" y="0"/>
                </a:lnTo>
                <a:lnTo>
                  <a:pt x="11301259" y="3319745"/>
                </a:lnTo>
                <a:lnTo>
                  <a:pt x="0" y="331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665837" y="5753514"/>
            <a:ext cx="2947082" cy="4310793"/>
          </a:xfrm>
          <a:custGeom>
            <a:avLst/>
            <a:gdLst/>
            <a:ahLst/>
            <a:cxnLst/>
            <a:rect r="r" b="b" t="t" l="l"/>
            <a:pathLst>
              <a:path h="4310793" w="2947082">
                <a:moveTo>
                  <a:pt x="0" y="0"/>
                </a:moveTo>
                <a:lnTo>
                  <a:pt x="2947082" y="0"/>
                </a:lnTo>
                <a:lnTo>
                  <a:pt x="2947082" y="4310793"/>
                </a:lnTo>
                <a:lnTo>
                  <a:pt x="0" y="4310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96461" y="633892"/>
            <a:ext cx="13042943" cy="131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50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2. ANALYZE THE CUMULATIVE REVENUE GENERATED OVER TIME.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1497" y="6171400"/>
            <a:ext cx="13042943" cy="68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50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RESULT 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11913806" y="2840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62666"/>
            <a:ext cx="3838710" cy="38387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629867" y="5453080"/>
            <a:ext cx="1211497" cy="12114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76696" y="422951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22951" y="639194"/>
            <a:ext cx="13042943" cy="186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48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3. DETERMINE THE TOP 3 MOST ORDERED PIZZA TYPES BASED ON REVENUE FOR EACH PIZZA CATEGORY.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063558">
            <a:off x="16458191" y="289513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49628" y="807834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75187" y="3449635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885531">
            <a:off x="15244373" y="70624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2504998"/>
            <a:ext cx="10621387" cy="3757669"/>
          </a:xfrm>
          <a:custGeom>
            <a:avLst/>
            <a:gdLst/>
            <a:ahLst/>
            <a:cxnLst/>
            <a:rect r="r" b="b" t="t" l="l"/>
            <a:pathLst>
              <a:path h="3757669" w="10621387">
                <a:moveTo>
                  <a:pt x="0" y="0"/>
                </a:moveTo>
                <a:lnTo>
                  <a:pt x="10621387" y="0"/>
                </a:lnTo>
                <a:lnTo>
                  <a:pt x="10621387" y="3757668"/>
                </a:lnTo>
                <a:lnTo>
                  <a:pt x="0" y="3757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13013" y="6262666"/>
            <a:ext cx="3800546" cy="3895296"/>
          </a:xfrm>
          <a:custGeom>
            <a:avLst/>
            <a:gdLst/>
            <a:ahLst/>
            <a:cxnLst/>
            <a:rect r="r" b="b" t="t" l="l"/>
            <a:pathLst>
              <a:path h="3895296" w="3800546">
                <a:moveTo>
                  <a:pt x="0" y="0"/>
                </a:moveTo>
                <a:lnTo>
                  <a:pt x="3800546" y="0"/>
                </a:lnTo>
                <a:lnTo>
                  <a:pt x="3800546" y="3895297"/>
                </a:lnTo>
                <a:lnTo>
                  <a:pt x="0" y="3895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17932" y="7797902"/>
            <a:ext cx="13042943" cy="64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48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RESULTS :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97841" y="577091"/>
            <a:ext cx="7190159" cy="963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skills used 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8238398" y="-757608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464581" y="7884303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22200" y="2037471"/>
            <a:ext cx="10516887" cy="632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992" indent="-246496" lvl="1">
              <a:lnSpc>
                <a:spcPts val="2283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MODELING: DESIGNED RELATIONSHIPS BETWEEN MULTIPLE TABLES (ORDERS, ORDER_DETAILS, PIZZAS, PIZZA_TYPES) FOR EFFICIENT QUERYING.</a:t>
            </a:r>
          </a:p>
          <a:p>
            <a:pPr algn="l">
              <a:lnSpc>
                <a:spcPts val="2283"/>
              </a:lnSpc>
            </a:pPr>
          </a:p>
          <a:p>
            <a:pPr algn="l" marL="492992" indent="-246496" lvl="1">
              <a:lnSpc>
                <a:spcPts val="2283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Full Dataset Analysis: Explored 21,350 orders and 48,621 order details to extract valuable trends.</a:t>
            </a:r>
          </a:p>
          <a:p>
            <a:pPr algn="l">
              <a:lnSpc>
                <a:spcPts val="2283"/>
              </a:lnSpc>
            </a:pPr>
          </a:p>
          <a:p>
            <a:pPr algn="l" marL="492992" indent="-246496" lvl="1">
              <a:lnSpc>
                <a:spcPts val="2283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Complex Joins: Used INNER JOIN, LEFT JOIN, and multi-table joins to combine and analyze data.</a:t>
            </a:r>
          </a:p>
          <a:p>
            <a:pPr algn="l">
              <a:lnSpc>
                <a:spcPts val="2283"/>
              </a:lnSpc>
            </a:pPr>
          </a:p>
          <a:p>
            <a:pPr algn="l" marL="492992" indent="-246496" lvl="1">
              <a:lnSpc>
                <a:spcPts val="2283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Advanced SQL Functions: Applied WINDOW FUNCTIONS (RANK, DENSE_RANK), CASE WHEN, CTEs, subqueries, and aggregation for deep insights.</a:t>
            </a:r>
          </a:p>
          <a:p>
            <a:pPr algn="l">
              <a:lnSpc>
                <a:spcPts val="2283"/>
              </a:lnSpc>
            </a:pPr>
          </a:p>
          <a:p>
            <a:pPr algn="l" marL="492992" indent="-246496" lvl="1">
              <a:lnSpc>
                <a:spcPts val="2283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Time-based Analysis: Analyzed daily, monthly, and hourly sales to identify peak business periods.</a:t>
            </a:r>
          </a:p>
          <a:p>
            <a:pPr algn="l">
              <a:lnSpc>
                <a:spcPts val="2283"/>
              </a:lnSpc>
            </a:pPr>
          </a:p>
          <a:p>
            <a:pPr algn="l">
              <a:lnSpc>
                <a:spcPts val="2283"/>
              </a:lnSpc>
            </a:pPr>
          </a:p>
          <a:p>
            <a:pPr algn="l" marL="492992" indent="-246496" lvl="1">
              <a:lnSpc>
                <a:spcPts val="2283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Optimization: Structured queries for faster execution and accurate results.</a:t>
            </a:r>
          </a:p>
          <a:p>
            <a:pPr algn="l">
              <a:lnSpc>
                <a:spcPts val="2283"/>
              </a:lnSpc>
            </a:pPr>
          </a:p>
          <a:p>
            <a:pPr algn="l">
              <a:lnSpc>
                <a:spcPts val="2283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40761" y="3623122"/>
            <a:ext cx="6583850" cy="4138979"/>
          </a:xfrm>
          <a:custGeom>
            <a:avLst/>
            <a:gdLst/>
            <a:ahLst/>
            <a:cxnLst/>
            <a:rect r="r" b="b" t="t" l="l"/>
            <a:pathLst>
              <a:path h="4138979" w="6583850">
                <a:moveTo>
                  <a:pt x="0" y="0"/>
                </a:moveTo>
                <a:lnTo>
                  <a:pt x="6583851" y="0"/>
                </a:lnTo>
                <a:lnTo>
                  <a:pt x="6583851" y="4138979"/>
                </a:lnTo>
                <a:lnTo>
                  <a:pt x="0" y="4138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4" r="0" b="-5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615" y="1028700"/>
            <a:ext cx="367761" cy="432197"/>
          </a:xfrm>
          <a:custGeom>
            <a:avLst/>
            <a:gdLst/>
            <a:ahLst/>
            <a:cxnLst/>
            <a:rect r="r" b="b" t="t" l="l"/>
            <a:pathLst>
              <a:path h="432197" w="367761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1505" y="771723"/>
            <a:ext cx="10501168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Mission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8194" y="1784549"/>
            <a:ext cx="11002567" cy="747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Introduction –   Pizza Sales Data Exploration</a:t>
            </a:r>
          </a:p>
          <a:p>
            <a:pPr algn="just">
              <a:lnSpc>
                <a:spcPts val="3343"/>
              </a:lnSpc>
            </a:pPr>
          </a:p>
          <a:p>
            <a:pPr algn="just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this project, I analyzed a Pizza Sales dataset to gain insights into sales trends, customer preferences, and business performance.</a:t>
            </a:r>
          </a:p>
          <a:p>
            <a:pPr algn="just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dataset consisted of multiple related tables, which I explored and analyzed using MySQL queries.</a:t>
            </a:r>
          </a:p>
          <a:p>
            <a:pPr algn="just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dataset structure is as follows:</a:t>
            </a:r>
          </a:p>
          <a:p>
            <a:pPr algn="just">
              <a:lnSpc>
                <a:spcPts val="3343"/>
              </a:lnSpc>
            </a:pPr>
          </a:p>
          <a:p>
            <a:pPr algn="just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 performed various SQL queries to:</a:t>
            </a:r>
          </a:p>
          <a:p>
            <a:pPr algn="just" marL="515629" indent="-257815" lvl="1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Explore the dataset and understand relationships between tables.</a:t>
            </a:r>
          </a:p>
          <a:p>
            <a:pPr algn="just" marL="515629" indent="-257815" lvl="1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sales distribution by category, size, and price.</a:t>
            </a:r>
          </a:p>
          <a:p>
            <a:pPr algn="just" marL="515629" indent="-257815" lvl="1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top-selling pizzas and revenue-generating products.</a:t>
            </a:r>
          </a:p>
          <a:p>
            <a:pPr algn="just" marL="515629" indent="-257815" lvl="1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Study time-based trends such as daily and monthly sales patterns.</a:t>
            </a:r>
          </a:p>
          <a:p>
            <a:pPr algn="just">
              <a:lnSpc>
                <a:spcPts val="3343"/>
              </a:lnSpc>
            </a:pPr>
          </a:p>
          <a:p>
            <a:pPr algn="just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purpose of this project was to practice database querying skills and derive meaningful insights from a real-world-like dataset for decision-making in a pizza business scenario.</a:t>
            </a:r>
          </a:p>
          <a:p>
            <a:pPr algn="just">
              <a:lnSpc>
                <a:spcPts val="3343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04766" y="2593149"/>
            <a:ext cx="8978443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Dataset access link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15896" y="5296957"/>
            <a:ext cx="8372104" cy="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3022" indent="-286511" lvl="1">
              <a:lnSpc>
                <a:spcPts val="3715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https://github.com/NNDINI7/SQL-Data-Analysis-Projects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84320" y="1276350"/>
            <a:ext cx="11267941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2061" y="427932"/>
            <a:ext cx="2705517" cy="3179561"/>
          </a:xfrm>
          <a:custGeom>
            <a:avLst/>
            <a:gdLst/>
            <a:ahLst/>
            <a:cxnLst/>
            <a:rect r="r" b="b" t="t" l="l"/>
            <a:pathLst>
              <a:path h="3179561" w="2705517">
                <a:moveTo>
                  <a:pt x="0" y="0"/>
                </a:moveTo>
                <a:lnTo>
                  <a:pt x="2705517" y="0"/>
                </a:lnTo>
                <a:lnTo>
                  <a:pt x="2705517" y="3179561"/>
                </a:lnTo>
                <a:lnTo>
                  <a:pt x="0" y="3179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36181" y="380891"/>
            <a:ext cx="8978443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Dataset intro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72316" y="1508017"/>
            <a:ext cx="178797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Tables 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347280"/>
            <a:ext cx="8372104" cy="738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3022" indent="-286511" lvl="1">
              <a:lnSpc>
                <a:spcPts val="3715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order_details</a:t>
            </a:r>
          </a:p>
          <a:p>
            <a:pPr algn="just" marL="1146045" indent="-382015" lvl="2">
              <a:lnSpc>
                <a:spcPts val="3715"/>
              </a:lnSpc>
              <a:buFont typeface="Arial"/>
              <a:buChar char="⚬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Columns: order_details_id, order_id, pizza_id, quantity</a:t>
            </a:r>
          </a:p>
          <a:p>
            <a:pPr algn="just" marL="1146045" indent="-382015" lvl="2">
              <a:lnSpc>
                <a:spcPts val="3715"/>
              </a:lnSpc>
              <a:buFont typeface="Arial"/>
              <a:buChar char="⚬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Rows: 48,621</a:t>
            </a:r>
          </a:p>
          <a:p>
            <a:pPr algn="just" marL="573022" indent="-286511" lvl="1">
              <a:lnSpc>
                <a:spcPts val="3715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pizzas</a:t>
            </a:r>
          </a:p>
          <a:p>
            <a:pPr algn="just" marL="1146045" indent="-382015" lvl="2">
              <a:lnSpc>
                <a:spcPts val="3715"/>
              </a:lnSpc>
              <a:buFont typeface="Arial"/>
              <a:buChar char="⚬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Columns: pizza_id, pizza_type_id, size, price</a:t>
            </a:r>
          </a:p>
          <a:p>
            <a:pPr algn="just" marL="1146045" indent="-382015" lvl="2">
              <a:lnSpc>
                <a:spcPts val="3715"/>
              </a:lnSpc>
              <a:buFont typeface="Arial"/>
              <a:buChar char="⚬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Rows: 97</a:t>
            </a:r>
          </a:p>
          <a:p>
            <a:pPr algn="just" marL="573022" indent="-286511" lvl="1">
              <a:lnSpc>
                <a:spcPts val="3715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pizza_types</a:t>
            </a:r>
          </a:p>
          <a:p>
            <a:pPr algn="just" marL="1146045" indent="-382015" lvl="2">
              <a:lnSpc>
                <a:spcPts val="3715"/>
              </a:lnSpc>
              <a:buFont typeface="Arial"/>
              <a:buChar char="⚬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Columns: pizza_type_id, name, category, ingredients</a:t>
            </a:r>
          </a:p>
          <a:p>
            <a:pPr algn="just" marL="1146045" indent="-382015" lvl="2">
              <a:lnSpc>
                <a:spcPts val="3715"/>
              </a:lnSpc>
              <a:buFont typeface="Arial"/>
              <a:buChar char="⚬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Rows: 33</a:t>
            </a:r>
          </a:p>
          <a:p>
            <a:pPr algn="just" marL="573022" indent="-286511" lvl="1">
              <a:lnSpc>
                <a:spcPts val="3715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orders</a:t>
            </a:r>
          </a:p>
          <a:p>
            <a:pPr algn="just" marL="1146045" indent="-382015" lvl="2">
              <a:lnSpc>
                <a:spcPts val="3715"/>
              </a:lnSpc>
              <a:buFont typeface="Arial"/>
              <a:buChar char="⚬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Columns: order_id, date, time</a:t>
            </a:r>
          </a:p>
          <a:p>
            <a:pPr algn="just" marL="1146045" indent="-382015" lvl="2">
              <a:lnSpc>
                <a:spcPts val="3715"/>
              </a:lnSpc>
              <a:buFont typeface="Arial"/>
              <a:buChar char="⚬"/>
            </a:pPr>
            <a:r>
              <a:rPr lang="en-US" sz="265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Rows: 21,350</a:t>
            </a:r>
          </a:p>
          <a:p>
            <a:pPr algn="just">
              <a:lnSpc>
                <a:spcPts val="371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2200" y="357837"/>
            <a:ext cx="2711107" cy="3186130"/>
          </a:xfrm>
          <a:custGeom>
            <a:avLst/>
            <a:gdLst/>
            <a:ahLst/>
            <a:cxnLst/>
            <a:rect r="r" b="b" t="t" l="l"/>
            <a:pathLst>
              <a:path h="3186130" w="2711107">
                <a:moveTo>
                  <a:pt x="0" y="0"/>
                </a:moveTo>
                <a:lnTo>
                  <a:pt x="2711106" y="0"/>
                </a:lnTo>
                <a:lnTo>
                  <a:pt x="2711106" y="3186130"/>
                </a:lnTo>
                <a:lnTo>
                  <a:pt x="0" y="3186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2493" y="970857"/>
            <a:ext cx="9182791" cy="1393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</a:pPr>
            <a:r>
              <a:rPr lang="en-US" sz="5348" spc="-106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this is how our data model looks like :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927265" y="4214830"/>
            <a:ext cx="696589" cy="6965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13631" y="6891991"/>
            <a:ext cx="696589" cy="69658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664146" y="4214830"/>
            <a:ext cx="696589" cy="6965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2063558">
            <a:off x="10358263" y="845365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498823">
            <a:off x="14433431" y="29784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388052" y="2771699"/>
            <a:ext cx="10185997" cy="5854268"/>
          </a:xfrm>
          <a:custGeom>
            <a:avLst/>
            <a:gdLst/>
            <a:ahLst/>
            <a:cxnLst/>
            <a:rect r="r" b="b" t="t" l="l"/>
            <a:pathLst>
              <a:path h="5854268" w="10185997">
                <a:moveTo>
                  <a:pt x="0" y="0"/>
                </a:moveTo>
                <a:lnTo>
                  <a:pt x="10185997" y="0"/>
                </a:lnTo>
                <a:lnTo>
                  <a:pt x="10185997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47" t="-61229" r="-38747" b="-490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59081" y="1709038"/>
            <a:ext cx="331433" cy="315690"/>
          </a:xfrm>
          <a:custGeom>
            <a:avLst/>
            <a:gdLst/>
            <a:ahLst/>
            <a:cxnLst/>
            <a:rect r="r" b="b" t="t" l="l"/>
            <a:pathLst>
              <a:path h="315690" w="331433">
                <a:moveTo>
                  <a:pt x="0" y="0"/>
                </a:moveTo>
                <a:lnTo>
                  <a:pt x="331433" y="0"/>
                </a:lnTo>
                <a:lnTo>
                  <a:pt x="331433" y="315690"/>
                </a:lnTo>
                <a:lnTo>
                  <a:pt x="0" y="31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95418" y="1709038"/>
            <a:ext cx="331433" cy="315690"/>
          </a:xfrm>
          <a:custGeom>
            <a:avLst/>
            <a:gdLst/>
            <a:ahLst/>
            <a:cxnLst/>
            <a:rect r="r" b="b" t="t" l="l"/>
            <a:pathLst>
              <a:path h="315690" w="331433">
                <a:moveTo>
                  <a:pt x="0" y="0"/>
                </a:moveTo>
                <a:lnTo>
                  <a:pt x="331433" y="0"/>
                </a:lnTo>
                <a:lnTo>
                  <a:pt x="331433" y="315690"/>
                </a:lnTo>
                <a:lnTo>
                  <a:pt x="0" y="31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1756" y="1709038"/>
            <a:ext cx="331433" cy="315690"/>
          </a:xfrm>
          <a:custGeom>
            <a:avLst/>
            <a:gdLst/>
            <a:ahLst/>
            <a:cxnLst/>
            <a:rect r="r" b="b" t="t" l="l"/>
            <a:pathLst>
              <a:path h="315690" w="331433">
                <a:moveTo>
                  <a:pt x="0" y="0"/>
                </a:moveTo>
                <a:lnTo>
                  <a:pt x="331432" y="0"/>
                </a:lnTo>
                <a:lnTo>
                  <a:pt x="331432" y="315690"/>
                </a:lnTo>
                <a:lnTo>
                  <a:pt x="0" y="31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68093" y="1709038"/>
            <a:ext cx="331433" cy="315690"/>
          </a:xfrm>
          <a:custGeom>
            <a:avLst/>
            <a:gdLst/>
            <a:ahLst/>
            <a:cxnLst/>
            <a:rect r="r" b="b" t="t" l="l"/>
            <a:pathLst>
              <a:path h="315690" w="331433">
                <a:moveTo>
                  <a:pt x="0" y="0"/>
                </a:moveTo>
                <a:lnTo>
                  <a:pt x="331433" y="0"/>
                </a:lnTo>
                <a:lnTo>
                  <a:pt x="331433" y="315690"/>
                </a:lnTo>
                <a:lnTo>
                  <a:pt x="0" y="31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04430" y="1709038"/>
            <a:ext cx="331433" cy="315690"/>
          </a:xfrm>
          <a:custGeom>
            <a:avLst/>
            <a:gdLst/>
            <a:ahLst/>
            <a:cxnLst/>
            <a:rect r="r" b="b" t="t" l="l"/>
            <a:pathLst>
              <a:path h="315690" w="331433">
                <a:moveTo>
                  <a:pt x="0" y="0"/>
                </a:moveTo>
                <a:lnTo>
                  <a:pt x="331433" y="0"/>
                </a:lnTo>
                <a:lnTo>
                  <a:pt x="331433" y="315690"/>
                </a:lnTo>
                <a:lnTo>
                  <a:pt x="0" y="31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12673" y="6457208"/>
            <a:ext cx="6879235" cy="2829919"/>
          </a:xfrm>
          <a:custGeom>
            <a:avLst/>
            <a:gdLst/>
            <a:ahLst/>
            <a:cxnLst/>
            <a:rect r="r" b="b" t="t" l="l"/>
            <a:pathLst>
              <a:path h="2829919" w="6879235">
                <a:moveTo>
                  <a:pt x="0" y="0"/>
                </a:moveTo>
                <a:lnTo>
                  <a:pt x="6879235" y="0"/>
                </a:lnTo>
                <a:lnTo>
                  <a:pt x="6879235" y="2829920"/>
                </a:lnTo>
                <a:lnTo>
                  <a:pt x="0" y="2829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2866" y="2447851"/>
            <a:ext cx="6786206" cy="1566048"/>
          </a:xfrm>
          <a:custGeom>
            <a:avLst/>
            <a:gdLst/>
            <a:ahLst/>
            <a:cxnLst/>
            <a:rect r="r" b="b" t="t" l="l"/>
            <a:pathLst>
              <a:path h="1566048" w="6786206">
                <a:moveTo>
                  <a:pt x="0" y="0"/>
                </a:moveTo>
                <a:lnTo>
                  <a:pt x="6786206" y="0"/>
                </a:lnTo>
                <a:lnTo>
                  <a:pt x="6786206" y="1566047"/>
                </a:lnTo>
                <a:lnTo>
                  <a:pt x="0" y="15660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5143500"/>
            <a:ext cx="7374525" cy="4157977"/>
          </a:xfrm>
          <a:custGeom>
            <a:avLst/>
            <a:gdLst/>
            <a:ahLst/>
            <a:cxnLst/>
            <a:rect r="r" b="b" t="t" l="l"/>
            <a:pathLst>
              <a:path h="4157977" w="7374525">
                <a:moveTo>
                  <a:pt x="0" y="0"/>
                </a:moveTo>
                <a:lnTo>
                  <a:pt x="7374525" y="0"/>
                </a:lnTo>
                <a:lnTo>
                  <a:pt x="7374525" y="4157977"/>
                </a:lnTo>
                <a:lnTo>
                  <a:pt x="0" y="41579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1709038"/>
            <a:ext cx="7847908" cy="4243345"/>
          </a:xfrm>
          <a:custGeom>
            <a:avLst/>
            <a:gdLst/>
            <a:ahLst/>
            <a:cxnLst/>
            <a:rect r="r" b="b" t="t" l="l"/>
            <a:pathLst>
              <a:path h="4243345" w="7847908">
                <a:moveTo>
                  <a:pt x="0" y="0"/>
                </a:moveTo>
                <a:lnTo>
                  <a:pt x="7847908" y="0"/>
                </a:lnTo>
                <a:lnTo>
                  <a:pt x="7847908" y="4243345"/>
                </a:lnTo>
                <a:lnTo>
                  <a:pt x="0" y="42433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8817" y="560150"/>
            <a:ext cx="7974304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1. creation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105163" y="365070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77" r="0" b="-37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242952" y="7767528"/>
            <a:ext cx="3288292" cy="1862247"/>
          </a:xfrm>
          <a:custGeom>
            <a:avLst/>
            <a:gdLst/>
            <a:ahLst/>
            <a:cxnLst/>
            <a:rect r="r" b="b" t="t" l="l"/>
            <a:pathLst>
              <a:path h="1862247" w="3288292">
                <a:moveTo>
                  <a:pt x="0" y="0"/>
                </a:moveTo>
                <a:lnTo>
                  <a:pt x="3288292" y="0"/>
                </a:lnTo>
                <a:lnTo>
                  <a:pt x="3288292" y="1862247"/>
                </a:lnTo>
                <a:lnTo>
                  <a:pt x="0" y="1862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575256"/>
            <a:ext cx="13595024" cy="978240"/>
          </a:xfrm>
          <a:custGeom>
            <a:avLst/>
            <a:gdLst/>
            <a:ahLst/>
            <a:cxnLst/>
            <a:rect r="r" b="b" t="t" l="l"/>
            <a:pathLst>
              <a:path h="978240" w="13595024">
                <a:moveTo>
                  <a:pt x="0" y="0"/>
                </a:moveTo>
                <a:lnTo>
                  <a:pt x="13595024" y="0"/>
                </a:lnTo>
                <a:lnTo>
                  <a:pt x="13595024" y="978239"/>
                </a:lnTo>
                <a:lnTo>
                  <a:pt x="0" y="978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4153" y="498420"/>
            <a:ext cx="9652000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2. basic queries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3536" y="1803789"/>
            <a:ext cx="13077352" cy="166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07"/>
              </a:lnSpc>
            </a:pPr>
            <a:r>
              <a:rPr lang="en-US" sz="4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Retrieve the total number of orders placed.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536" y="6553271"/>
            <a:ext cx="13077352" cy="84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07"/>
              </a:lnSpc>
            </a:pPr>
            <a:r>
              <a:rPr lang="en-US" sz="4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  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11913806" y="2840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95735" y="-35531"/>
            <a:ext cx="3838710" cy="38387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357837"/>
            <a:ext cx="1211497" cy="12114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2951" y="8652551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867" y="5453080"/>
            <a:ext cx="1211497" cy="12114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29867" y="8562199"/>
            <a:ext cx="1211497" cy="121149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6461" y="633892"/>
            <a:ext cx="13042943" cy="195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50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2. CALCULATE THE TOTAL REVENUE GENERATED FROM PIZZA SALES. MAKE USE OF JOIN.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2063558">
            <a:off x="16458191" y="289513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75187" y="380317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4885531">
            <a:off x="16409041" y="6942525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772581" y="7170649"/>
            <a:ext cx="4407264" cy="2087651"/>
          </a:xfrm>
          <a:custGeom>
            <a:avLst/>
            <a:gdLst/>
            <a:ahLst/>
            <a:cxnLst/>
            <a:rect r="r" b="b" t="t" l="l"/>
            <a:pathLst>
              <a:path h="2087651" w="4407264">
                <a:moveTo>
                  <a:pt x="0" y="0"/>
                </a:moveTo>
                <a:lnTo>
                  <a:pt x="4407264" y="0"/>
                </a:lnTo>
                <a:lnTo>
                  <a:pt x="4407264" y="2087651"/>
                </a:lnTo>
                <a:lnTo>
                  <a:pt x="0" y="2087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3449635"/>
            <a:ext cx="13225740" cy="1763332"/>
          </a:xfrm>
          <a:custGeom>
            <a:avLst/>
            <a:gdLst/>
            <a:ahLst/>
            <a:cxnLst/>
            <a:rect r="r" b="b" t="t" l="l"/>
            <a:pathLst>
              <a:path h="1763332" w="13225740">
                <a:moveTo>
                  <a:pt x="0" y="0"/>
                </a:moveTo>
                <a:lnTo>
                  <a:pt x="13225740" y="0"/>
                </a:lnTo>
                <a:lnTo>
                  <a:pt x="13225740" y="1763332"/>
                </a:lnTo>
                <a:lnTo>
                  <a:pt x="0" y="17633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394" t="-2500" r="0" b="-191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11497" y="6171400"/>
            <a:ext cx="13042943" cy="68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50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RESULT 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0375" y="0"/>
            <a:ext cx="47625" cy="10287000"/>
            <a:chOff x="0" y="0"/>
            <a:chExt cx="35191" cy="7601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81534" y="-15367"/>
              <a:ext cx="119773" cy="7628097"/>
            </a:xfrm>
            <a:custGeom>
              <a:avLst/>
              <a:gdLst/>
              <a:ahLst/>
              <a:cxnLst/>
              <a:rect r="r" b="b" t="t" l="l"/>
              <a:pathLst>
                <a:path h="7628097" w="119773">
                  <a:moveTo>
                    <a:pt x="116725" y="7595549"/>
                  </a:moveTo>
                  <a:cubicBezTo>
                    <a:pt x="115236" y="7628097"/>
                    <a:pt x="113922" y="7614632"/>
                    <a:pt x="112420" y="7597139"/>
                  </a:cubicBezTo>
                  <a:cubicBezTo>
                    <a:pt x="104124" y="7624668"/>
                    <a:pt x="93564" y="7604772"/>
                    <a:pt x="84774" y="7601750"/>
                  </a:cubicBezTo>
                  <a:cubicBezTo>
                    <a:pt x="84434" y="7626319"/>
                    <a:pt x="84566" y="7539731"/>
                    <a:pt x="84457" y="7504746"/>
                  </a:cubicBezTo>
                  <a:cubicBezTo>
                    <a:pt x="84158" y="7443204"/>
                    <a:pt x="83904" y="7385478"/>
                    <a:pt x="83777" y="7307557"/>
                  </a:cubicBezTo>
                  <a:cubicBezTo>
                    <a:pt x="84019" y="6936714"/>
                    <a:pt x="84373" y="7065204"/>
                    <a:pt x="83955" y="6821421"/>
                  </a:cubicBezTo>
                  <a:cubicBezTo>
                    <a:pt x="84237" y="6707560"/>
                    <a:pt x="84031" y="6556170"/>
                    <a:pt x="83731" y="6501307"/>
                  </a:cubicBezTo>
                  <a:cubicBezTo>
                    <a:pt x="83442" y="6299188"/>
                    <a:pt x="83668" y="6430223"/>
                    <a:pt x="83340" y="6319543"/>
                  </a:cubicBezTo>
                  <a:cubicBezTo>
                    <a:pt x="82908" y="6285989"/>
                    <a:pt x="83398" y="6241621"/>
                    <a:pt x="83200" y="6216654"/>
                  </a:cubicBezTo>
                  <a:cubicBezTo>
                    <a:pt x="82774" y="6033618"/>
                    <a:pt x="82453" y="5957922"/>
                    <a:pt x="82000" y="5833725"/>
                  </a:cubicBezTo>
                  <a:cubicBezTo>
                    <a:pt x="81710" y="5793333"/>
                    <a:pt x="82036" y="5741651"/>
                    <a:pt x="81894" y="5713663"/>
                  </a:cubicBezTo>
                  <a:cubicBezTo>
                    <a:pt x="0" y="5597575"/>
                    <a:pt x="81921" y="5625722"/>
                    <a:pt x="81773" y="5544143"/>
                  </a:cubicBezTo>
                  <a:cubicBezTo>
                    <a:pt x="75057" y="5425512"/>
                    <a:pt x="81878" y="5314036"/>
                    <a:pt x="82088" y="5240726"/>
                  </a:cubicBezTo>
                  <a:cubicBezTo>
                    <a:pt x="82679" y="5092834"/>
                    <a:pt x="83181" y="4850959"/>
                    <a:pt x="83044" y="4805637"/>
                  </a:cubicBezTo>
                  <a:cubicBezTo>
                    <a:pt x="83061" y="4723581"/>
                    <a:pt x="83549" y="4677146"/>
                    <a:pt x="83394" y="4591909"/>
                  </a:cubicBezTo>
                  <a:cubicBezTo>
                    <a:pt x="83530" y="4536251"/>
                    <a:pt x="83802" y="4443063"/>
                    <a:pt x="84102" y="4381362"/>
                  </a:cubicBezTo>
                  <a:cubicBezTo>
                    <a:pt x="84142" y="4153640"/>
                    <a:pt x="84336" y="4069358"/>
                    <a:pt x="84463" y="3951362"/>
                  </a:cubicBezTo>
                  <a:cubicBezTo>
                    <a:pt x="84739" y="3846248"/>
                    <a:pt x="84828" y="3742087"/>
                    <a:pt x="85100" y="3653829"/>
                  </a:cubicBezTo>
                  <a:cubicBezTo>
                    <a:pt x="84826" y="3558415"/>
                    <a:pt x="85197" y="3544421"/>
                    <a:pt x="85074" y="3503711"/>
                  </a:cubicBezTo>
                  <a:cubicBezTo>
                    <a:pt x="85613" y="3342938"/>
                    <a:pt x="85448" y="3049539"/>
                    <a:pt x="85329" y="2875885"/>
                  </a:cubicBezTo>
                  <a:cubicBezTo>
                    <a:pt x="85148" y="2753437"/>
                    <a:pt x="85002" y="2691577"/>
                    <a:pt x="84604" y="2639099"/>
                  </a:cubicBezTo>
                  <a:cubicBezTo>
                    <a:pt x="84690" y="2572309"/>
                    <a:pt x="84398" y="2514583"/>
                    <a:pt x="84309" y="2522375"/>
                  </a:cubicBezTo>
                  <a:cubicBezTo>
                    <a:pt x="84361" y="2390863"/>
                    <a:pt x="84085" y="2354129"/>
                    <a:pt x="84018" y="2302446"/>
                  </a:cubicBezTo>
                  <a:cubicBezTo>
                    <a:pt x="83688" y="2235815"/>
                    <a:pt x="84451" y="2226114"/>
                    <a:pt x="84037" y="2139606"/>
                  </a:cubicBezTo>
                  <a:cubicBezTo>
                    <a:pt x="84156" y="2012227"/>
                    <a:pt x="84170" y="1946869"/>
                    <a:pt x="84058" y="1890733"/>
                  </a:cubicBezTo>
                  <a:cubicBezTo>
                    <a:pt x="83972" y="1844139"/>
                    <a:pt x="84414" y="1750156"/>
                    <a:pt x="84256" y="1757949"/>
                  </a:cubicBezTo>
                  <a:cubicBezTo>
                    <a:pt x="84263" y="1687342"/>
                    <a:pt x="84057" y="1657446"/>
                    <a:pt x="83941" y="1636296"/>
                  </a:cubicBezTo>
                  <a:cubicBezTo>
                    <a:pt x="83994" y="1607194"/>
                    <a:pt x="84326" y="1552967"/>
                    <a:pt x="84364" y="1536588"/>
                  </a:cubicBezTo>
                  <a:cubicBezTo>
                    <a:pt x="84404" y="1464232"/>
                    <a:pt x="83994" y="1448171"/>
                    <a:pt x="84300" y="1373906"/>
                  </a:cubicBezTo>
                  <a:cubicBezTo>
                    <a:pt x="84088" y="1285966"/>
                    <a:pt x="83921" y="1274199"/>
                    <a:pt x="83992" y="1210271"/>
                  </a:cubicBezTo>
                  <a:cubicBezTo>
                    <a:pt x="83396" y="708710"/>
                    <a:pt x="83988" y="870119"/>
                    <a:pt x="84222" y="600892"/>
                  </a:cubicBezTo>
                  <a:cubicBezTo>
                    <a:pt x="84537" y="400046"/>
                    <a:pt x="84125" y="443618"/>
                    <a:pt x="84039" y="305267"/>
                  </a:cubicBezTo>
                  <a:cubicBezTo>
                    <a:pt x="84158" y="37948"/>
                    <a:pt x="83619" y="79613"/>
                    <a:pt x="84335" y="15367"/>
                  </a:cubicBezTo>
                  <a:cubicBezTo>
                    <a:pt x="94387" y="38584"/>
                    <a:pt x="104988" y="31428"/>
                    <a:pt x="114578" y="18547"/>
                  </a:cubicBezTo>
                  <a:cubicBezTo>
                    <a:pt x="115483" y="54328"/>
                    <a:pt x="116612" y="0"/>
                    <a:pt x="116676" y="41765"/>
                  </a:cubicBezTo>
                  <a:cubicBezTo>
                    <a:pt x="116714" y="265352"/>
                    <a:pt x="116673" y="513270"/>
                    <a:pt x="116672" y="780112"/>
                  </a:cubicBezTo>
                  <a:cubicBezTo>
                    <a:pt x="116665" y="2072497"/>
                    <a:pt x="116852" y="3452504"/>
                    <a:pt x="116677" y="4695115"/>
                  </a:cubicBezTo>
                  <a:cubicBezTo>
                    <a:pt x="119773" y="5736562"/>
                    <a:pt x="116619" y="6608806"/>
                    <a:pt x="116725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7789499" t="0" r="-7837394" b="-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809888" y="6157861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77" r="0" b="-37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0095" y="2064775"/>
            <a:ext cx="12789793" cy="3337442"/>
          </a:xfrm>
          <a:custGeom>
            <a:avLst/>
            <a:gdLst/>
            <a:ahLst/>
            <a:cxnLst/>
            <a:rect r="r" b="b" t="t" l="l"/>
            <a:pathLst>
              <a:path h="3337442" w="12789793">
                <a:moveTo>
                  <a:pt x="0" y="0"/>
                </a:moveTo>
                <a:lnTo>
                  <a:pt x="12789793" y="0"/>
                </a:lnTo>
                <a:lnTo>
                  <a:pt x="12789793" y="3337441"/>
                </a:lnTo>
                <a:lnTo>
                  <a:pt x="0" y="3337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20281" y="7669162"/>
            <a:ext cx="5494711" cy="1871825"/>
          </a:xfrm>
          <a:custGeom>
            <a:avLst/>
            <a:gdLst/>
            <a:ahLst/>
            <a:cxnLst/>
            <a:rect r="r" b="b" t="t" l="l"/>
            <a:pathLst>
              <a:path h="1871825" w="5494711">
                <a:moveTo>
                  <a:pt x="0" y="0"/>
                </a:moveTo>
                <a:lnTo>
                  <a:pt x="5494711" y="0"/>
                </a:lnTo>
                <a:lnTo>
                  <a:pt x="5494711" y="1871825"/>
                </a:lnTo>
                <a:lnTo>
                  <a:pt x="0" y="1871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0499" y="6243586"/>
            <a:ext cx="3467795" cy="66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Results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0499" y="736597"/>
            <a:ext cx="12644835" cy="66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3. Identify the highest prize pizza. 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11913806" y="2840792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46587" y="6455762"/>
            <a:ext cx="3838710" cy="38387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2951" y="8652551"/>
            <a:ext cx="1211497" cy="12114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29867" y="5453080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76696" y="422951"/>
            <a:ext cx="1211497" cy="12114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22951" y="639194"/>
            <a:ext cx="13042943" cy="274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48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4.IDENTIFY THE MOST COMMON PIZZA SIZE ORDERED.</a:t>
            </a:r>
          </a:p>
          <a:p>
            <a:pPr algn="l">
              <a:lnSpc>
                <a:spcPts val="4831"/>
              </a:lnSpc>
            </a:pPr>
          </a:p>
          <a:p>
            <a:pPr algn="l">
              <a:lnSpc>
                <a:spcPts val="3531"/>
              </a:lnSpc>
            </a:pPr>
            <a:r>
              <a:rPr lang="en-US" sz="353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NOTE: WHEN U USE AGGREGATE FUNCTION MAKE COMPULSORILY USE OF GROUP BY FUNCTION </a:t>
            </a:r>
            <a:r>
              <a:rPr lang="en-US" sz="35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2063558">
            <a:off x="16458191" y="289513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75187" y="3449635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4885531">
            <a:off x="15244373" y="706241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69961" y="3803179"/>
            <a:ext cx="12790851" cy="3162449"/>
          </a:xfrm>
          <a:custGeom>
            <a:avLst/>
            <a:gdLst/>
            <a:ahLst/>
            <a:cxnLst/>
            <a:rect r="r" b="b" t="t" l="l"/>
            <a:pathLst>
              <a:path h="3162449" w="12790851">
                <a:moveTo>
                  <a:pt x="0" y="0"/>
                </a:moveTo>
                <a:lnTo>
                  <a:pt x="12790851" y="0"/>
                </a:lnTo>
                <a:lnTo>
                  <a:pt x="12790851" y="3162448"/>
                </a:lnTo>
                <a:lnTo>
                  <a:pt x="0" y="3162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74" r="0" b="-68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015971" y="7562862"/>
            <a:ext cx="4068098" cy="1998674"/>
          </a:xfrm>
          <a:custGeom>
            <a:avLst/>
            <a:gdLst/>
            <a:ahLst/>
            <a:cxnLst/>
            <a:rect r="r" b="b" t="t" l="l"/>
            <a:pathLst>
              <a:path h="1998674" w="4068098">
                <a:moveTo>
                  <a:pt x="0" y="0"/>
                </a:moveTo>
                <a:lnTo>
                  <a:pt x="4068098" y="0"/>
                </a:lnTo>
                <a:lnTo>
                  <a:pt x="4068098" y="1998674"/>
                </a:lnTo>
                <a:lnTo>
                  <a:pt x="0" y="1998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0860" y="7612831"/>
            <a:ext cx="13042943" cy="64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1"/>
              </a:lnSpc>
            </a:pPr>
            <a:r>
              <a:rPr lang="en-US" sz="4831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RESULTS 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DAGvHlZwvbM</dc:identifier>
  <dcterms:modified xsi:type="dcterms:W3CDTF">2011-08-01T06:04:30Z</dcterms:modified>
  <cp:revision>1</cp:revision>
  <dc:title>Red and Black Modern Paper Illustrative Pizza Restaurant Presentation</dc:title>
</cp:coreProperties>
</file>